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39" r:id="rId2"/>
    <p:sldId id="387" r:id="rId3"/>
    <p:sldId id="419" r:id="rId4"/>
    <p:sldId id="408" r:id="rId5"/>
    <p:sldId id="420" r:id="rId6"/>
    <p:sldId id="398" r:id="rId7"/>
    <p:sldId id="400" r:id="rId8"/>
    <p:sldId id="407" r:id="rId9"/>
    <p:sldId id="396" r:id="rId10"/>
    <p:sldId id="397" r:id="rId11"/>
    <p:sldId id="412" r:id="rId12"/>
    <p:sldId id="421" r:id="rId13"/>
    <p:sldId id="413" r:id="rId14"/>
    <p:sldId id="414" r:id="rId15"/>
    <p:sldId id="415" r:id="rId16"/>
    <p:sldId id="417" r:id="rId17"/>
    <p:sldId id="418" r:id="rId18"/>
    <p:sldId id="328" r:id="rId19"/>
    <p:sldId id="422" r:id="rId20"/>
    <p:sldId id="423" r:id="rId21"/>
    <p:sldId id="424" r:id="rId22"/>
    <p:sldId id="425" r:id="rId23"/>
    <p:sldId id="331" r:id="rId24"/>
    <p:sldId id="427" r:id="rId25"/>
    <p:sldId id="428" r:id="rId26"/>
    <p:sldId id="431" r:id="rId27"/>
    <p:sldId id="429" r:id="rId28"/>
    <p:sldId id="430" r:id="rId29"/>
    <p:sldId id="432" r:id="rId30"/>
    <p:sldId id="433" r:id="rId31"/>
    <p:sldId id="434" r:id="rId32"/>
    <p:sldId id="435" r:id="rId33"/>
    <p:sldId id="267" r:id="rId34"/>
    <p:sldId id="450" r:id="rId35"/>
    <p:sldId id="3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51" r:id="rId44"/>
    <p:sldId id="443" r:id="rId45"/>
    <p:sldId id="444" r:id="rId46"/>
    <p:sldId id="445" r:id="rId47"/>
    <p:sldId id="446" r:id="rId48"/>
    <p:sldId id="449" r:id="rId49"/>
    <p:sldId id="448" r:id="rId50"/>
    <p:sldId id="35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200" y="268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24/3/2023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76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164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Sophisticated present bias examples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5B01-79FD-0AA0-D92E-CBE69298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55" y="1754966"/>
            <a:ext cx="5103034" cy="51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17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today or $110 next week?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=100&gt;99.275=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,$110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25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today or $110 next week?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78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today or $110 next week?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1,$100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$100</m:t>
                          </m:r>
                        </m:e>
                      </m:d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=100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51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today or $110 next week?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,$110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$110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=0.95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=99.275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 b="-90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03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today or $110 next week?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=100&gt;99.275=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,$110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6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next week?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238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3CA1E9-7B01-1379-768A-45714C5C5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505400"/>
                  </p:ext>
                </p:extLst>
              </p:nvPr>
            </p:nvGraphicFramePr>
            <p:xfrm>
              <a:off x="784261" y="1600200"/>
              <a:ext cx="10623477" cy="3657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663235">
                      <a:extLst>
                        <a:ext uri="{9D8B030D-6E8A-4147-A177-3AD203B41FA5}">
                          <a16:colId xmlns:a16="http://schemas.microsoft.com/office/drawing/2014/main" val="1086175856"/>
                        </a:ext>
                      </a:extLst>
                    </a:gridCol>
                    <a:gridCol w="4480121">
                      <a:extLst>
                        <a:ext uri="{9D8B030D-6E8A-4147-A177-3AD203B41FA5}">
                          <a16:colId xmlns:a16="http://schemas.microsoft.com/office/drawing/2014/main" val="73664877"/>
                        </a:ext>
                      </a:extLst>
                    </a:gridCol>
                    <a:gridCol w="4480121">
                      <a:extLst>
                        <a:ext uri="{9D8B030D-6E8A-4147-A177-3AD203B41FA5}">
                          <a16:colId xmlns:a16="http://schemas.microsoft.com/office/drawing/2014/main" val="1016312058"/>
                        </a:ext>
                      </a:extLst>
                    </a:gridCol>
                  </a:tblGrid>
                  <a:tr h="1219200">
                    <a:tc>
                      <a:txBody>
                        <a:bodyPr/>
                        <a:lstStyle/>
                        <a:p>
                          <a:pPr algn="l"/>
                          <a:endParaRPr lang="en-AU" sz="320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b="1" dirty="0">
                              <a:effectLst/>
                            </a:rPr>
                            <a:t>Naive agent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b="1" dirty="0">
                              <a:effectLst/>
                            </a:rPr>
                            <a:t>Sophisticated agent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3658009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32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AU" sz="32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AU" sz="32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dirty="0">
                              <a:effectLst/>
                            </a:rPr>
                            <a:t>$110 at </a:t>
                          </a:r>
                          <a14:m>
                            <m:oMath xmlns:m="http://schemas.openxmlformats.org/officeDocument/2006/math"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endParaRPr lang="en-AU" sz="32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dirty="0">
                              <a:effectLst/>
                            </a:rPr>
                            <a:t>$100 at </a:t>
                          </a:r>
                          <a14:m>
                            <m:oMath xmlns:m="http://schemas.openxmlformats.org/officeDocument/2006/math"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AU" sz="32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0891777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32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AU" sz="32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AU" sz="32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dirty="0">
                              <a:effectLst/>
                            </a:rPr>
                            <a:t>$100 at </a:t>
                          </a:r>
                          <a14:m>
                            <m:oMath xmlns:m="http://schemas.openxmlformats.org/officeDocument/2006/math"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AU" sz="3200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dirty="0">
                              <a:effectLst/>
                            </a:rPr>
                            <a:t>$100 at </a:t>
                          </a:r>
                          <a14:m>
                            <m:oMath xmlns:m="http://schemas.openxmlformats.org/officeDocument/2006/math"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sz="32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AU" sz="3200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7186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43CA1E9-7B01-1379-768A-45714C5C5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505400"/>
                  </p:ext>
                </p:extLst>
              </p:nvPr>
            </p:nvGraphicFramePr>
            <p:xfrm>
              <a:off x="784261" y="1600200"/>
              <a:ext cx="10623477" cy="36576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663235">
                      <a:extLst>
                        <a:ext uri="{9D8B030D-6E8A-4147-A177-3AD203B41FA5}">
                          <a16:colId xmlns:a16="http://schemas.microsoft.com/office/drawing/2014/main" val="1086175856"/>
                        </a:ext>
                      </a:extLst>
                    </a:gridCol>
                    <a:gridCol w="4480121">
                      <a:extLst>
                        <a:ext uri="{9D8B030D-6E8A-4147-A177-3AD203B41FA5}">
                          <a16:colId xmlns:a16="http://schemas.microsoft.com/office/drawing/2014/main" val="73664877"/>
                        </a:ext>
                      </a:extLst>
                    </a:gridCol>
                    <a:gridCol w="4480121">
                      <a:extLst>
                        <a:ext uri="{9D8B030D-6E8A-4147-A177-3AD203B41FA5}">
                          <a16:colId xmlns:a16="http://schemas.microsoft.com/office/drawing/2014/main" val="1016312058"/>
                        </a:ext>
                      </a:extLst>
                    </a:gridCol>
                  </a:tblGrid>
                  <a:tr h="1219200">
                    <a:tc>
                      <a:txBody>
                        <a:bodyPr/>
                        <a:lstStyle/>
                        <a:p>
                          <a:pPr algn="l"/>
                          <a:endParaRPr lang="en-AU" sz="320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b="1" dirty="0">
                              <a:effectLst/>
                            </a:rPr>
                            <a:t>Naive agent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3200" b="1" dirty="0">
                              <a:effectLst/>
                            </a:rPr>
                            <a:t>Sophisticated agent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3658009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3" t="-101042" r="-540458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88" t="-101042" r="-100000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77" t="-101042" r="-283" b="-1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0891777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3" t="-201042" r="-540458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288" t="-201042" r="-100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77" t="-201042" r="-283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1864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7602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 numCol="1"/>
              <a:lstStyle/>
              <a:p>
                <a:pPr lvl="1"/>
                <a:r>
                  <a:rPr lang="en-AU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Naïve and sophisticated present-biased agent</a:t>
                </a:r>
              </a:p>
              <a:p>
                <a:pPr lvl="1"/>
                <a:endParaRPr lang="en-AU" sz="28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91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669A2B-6622-804D-A19C-7046007AAB6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solidFill>
                  <a:schemeClr val="tx1"/>
                </a:solidFill>
              </a:rPr>
              <a:t>OK movie: 6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solidFill>
                  <a:schemeClr val="tx1"/>
                </a:solidFill>
              </a:rPr>
              <a:t>Good movie: 10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solidFill>
                  <a:schemeClr val="tx1"/>
                </a:solidFill>
              </a:rPr>
              <a:t>Great movie: 16</a:t>
            </a:r>
          </a:p>
        </p:txBody>
      </p:sp>
    </p:spTree>
    <p:extLst>
      <p:ext uri="{BB962C8B-B14F-4D97-AF65-F5344CB8AC3E}">
        <p14:creationId xmlns:p14="http://schemas.microsoft.com/office/powerpoint/2010/main" val="331675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45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 numCol="1"/>
              <a:lstStyle/>
              <a:p>
                <a:pPr lvl="1"/>
                <a:r>
                  <a:rPr lang="en-AU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Naïve and sophisticated present-biased agent</a:t>
                </a:r>
              </a:p>
              <a:p>
                <a:pPr lvl="1"/>
                <a:endParaRPr lang="en-AU" sz="28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248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340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=5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32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=8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31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8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136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11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=10&gt;8=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54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669A2B-6622-804D-A19C-7046007AAB6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solidFill>
                  <a:schemeClr val="tx1"/>
                </a:solidFill>
              </a:rPr>
              <a:t>The sophisticated agent</a:t>
            </a:r>
          </a:p>
        </p:txBody>
      </p:sp>
    </p:spTree>
    <p:extLst>
      <p:ext uri="{BB962C8B-B14F-4D97-AF65-F5344CB8AC3E}">
        <p14:creationId xmlns:p14="http://schemas.microsoft.com/office/powerpoint/2010/main" val="260478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567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96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=10&gt;8=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great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44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87CF8-5346-3E41-8CD0-8C52638BF4B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solidFill>
                  <a:schemeClr val="tx1"/>
                </a:solidFill>
              </a:rPr>
              <a:t>$100 next week or $110 in two weeks?</a:t>
            </a:r>
          </a:p>
        </p:txBody>
      </p:sp>
    </p:spTree>
    <p:extLst>
      <p:ext uri="{BB962C8B-B14F-4D97-AF65-F5344CB8AC3E}">
        <p14:creationId xmlns:p14="http://schemas.microsoft.com/office/powerpoint/2010/main" val="76330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122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=5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344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OK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=6&gt;5=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good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 Placeholder 28">
                <a:extLst>
                  <a:ext uri="{FF2B5EF4-FFF2-40B4-BE49-F238E27FC236}">
                    <a16:creationId xmlns:a16="http://schemas.microsoft.com/office/drawing/2014/main" id="{0F669A2B-6622-804D-A19C-7046007AA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199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BB76EB-1DE7-884C-B963-C40DBA20FBE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3600" dirty="0">
                <a:solidFill>
                  <a:schemeClr val="tx1"/>
                </a:solidFill>
                <a:cs typeface="Arial"/>
              </a:rPr>
              <a:t>(0, -$10)</a:t>
            </a:r>
          </a:p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3600" dirty="0">
                <a:solidFill>
                  <a:schemeClr val="tx1"/>
                </a:solidFill>
                <a:cs typeface="Arial"/>
              </a:rPr>
              <a:t>(1, -$15)</a:t>
            </a:r>
          </a:p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3600" dirty="0">
                <a:solidFill>
                  <a:schemeClr val="tx1"/>
                </a:solidFill>
                <a:cs typeface="Arial"/>
              </a:rPr>
              <a:t>(2, -$25)</a:t>
            </a:r>
          </a:p>
          <a:p>
            <a:endParaRPr lang="en-AU" sz="36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19D373-6342-AD8C-0AD1-4996BA196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7"/>
          <a:stretch/>
        </p:blipFill>
        <p:spPr>
          <a:xfrm>
            <a:off x="5199961" y="-1"/>
            <a:ext cx="6992039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 numCol="1"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  <a:endParaRPr lang="en-AU" sz="28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62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88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−7.5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82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(−25)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−12.5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670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814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20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next week or $110 in two weeks?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9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(−25)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−12.5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118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2,−$25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=−12.5&gt;15=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803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BB76EB-1DE7-884C-B963-C40DBA20FBE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3600" dirty="0">
                <a:solidFill>
                  <a:schemeClr val="tx1"/>
                </a:solidFill>
                <a:cs typeface="Arial"/>
              </a:rPr>
              <a:t>(0, -$10)</a:t>
            </a:r>
          </a:p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3600" dirty="0">
                <a:solidFill>
                  <a:schemeClr val="tx1"/>
                </a:solidFill>
                <a:cs typeface="Arial"/>
              </a:rPr>
              <a:t>(1, -$15)</a:t>
            </a:r>
          </a:p>
          <a:p>
            <a:pPr marR="10067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3600" dirty="0">
                <a:solidFill>
                  <a:schemeClr val="tx1"/>
                </a:solidFill>
                <a:cs typeface="Arial"/>
              </a:rPr>
              <a:t>(2, -$25)</a:t>
            </a:r>
          </a:p>
          <a:p>
            <a:endParaRPr lang="en-AU" sz="36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19D373-6342-AD8C-0AD1-4996BA196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7"/>
          <a:stretch/>
        </p:blipFill>
        <p:spPr>
          <a:xfrm>
            <a:off x="5199961" y="-1"/>
            <a:ext cx="69920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52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 numCol="1"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  <a:endParaRPr lang="en-AU" sz="28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:endParaRPr lang="en-AU" sz="28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308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41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(−25)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−12.5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6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2,−$25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=−12.5&gt;15=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262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$25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=0.5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(−25)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=−12.5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78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sophisticated agent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=−10&gt;12.5=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99BB76EB-1DE7-884C-B963-C40DBA20F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31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next week or $110 in two weeks?</a:t>
                </a:r>
              </a:p>
              <a:p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l-GR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90.25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 b="-90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741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BD9307F4-6B28-B92B-BEB4-C25383F41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32" b="2352"/>
          <a:stretch/>
        </p:blipFill>
        <p:spPr>
          <a:xfrm>
            <a:off x="0" y="0"/>
            <a:ext cx="3811350" cy="6858000"/>
          </a:xfrm>
          <a:prstGeom prst="rect">
            <a:avLst/>
          </a:prstGeom>
        </p:spPr>
      </p:pic>
      <p:pic>
        <p:nvPicPr>
          <p:cNvPr id="6" name="Picture 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EA19322F-8FE5-AC9F-F88E-2AA0FACA6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05" b="2352"/>
          <a:stretch/>
        </p:blipFill>
        <p:spPr>
          <a:xfrm>
            <a:off x="8933607" y="0"/>
            <a:ext cx="325839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55C5F-4978-3CEE-63EA-4FE97154B213}"/>
              </a:ext>
            </a:extLst>
          </p:cNvPr>
          <p:cNvSpPr txBox="1"/>
          <p:nvPr/>
        </p:nvSpPr>
        <p:spPr>
          <a:xfrm>
            <a:off x="2517216" y="3429000"/>
            <a:ext cx="1794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Naïve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1AEA4-476A-0D92-85F0-0DD11D204102}"/>
              </a:ext>
            </a:extLst>
          </p:cNvPr>
          <p:cNvSpPr txBox="1"/>
          <p:nvPr/>
        </p:nvSpPr>
        <p:spPr>
          <a:xfrm>
            <a:off x="6491461" y="3429000"/>
            <a:ext cx="388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Sophisticated</a:t>
            </a:r>
          </a:p>
        </p:txBody>
      </p:sp>
    </p:spTree>
    <p:extLst>
      <p:ext uri="{BB962C8B-B14F-4D97-AF65-F5344CB8AC3E}">
        <p14:creationId xmlns:p14="http://schemas.microsoft.com/office/powerpoint/2010/main" val="21392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next week or $110 in two weeks?</a:t>
                </a:r>
              </a:p>
              <a:p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sSup>
                        <m:sSup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𝛽𝛿</m:t>
                          </m:r>
                        </m:e>
                        <m:sup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0.95</m:t>
                          </m:r>
                        </m:e>
                        <m:sup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=94.31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t="-1242" b="-90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53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next week or $110 in two weeks?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=90.25&lt;94.31=</m:t>
                      </m:r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,$110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01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today or $110 next week?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1,$100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$100</m:t>
                          </m:r>
                        </m:e>
                      </m:d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=100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96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The naïve agent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800" dirty="0">
                    <a:solidFill>
                      <a:schemeClr val="tx1"/>
                    </a:solidFill>
                  </a:rPr>
                  <a:t>, $100 today or $110 next week?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,$110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=</m:t>
                      </m:r>
                      <m:r>
                        <a:rPr lang="el-GR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𝛽𝛿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$110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=0.95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0.95 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110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=99.275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E87CF8-5346-3E41-8CD0-8C52638BF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42" b="-90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98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12964</TotalTime>
  <Words>891</Words>
  <Application>Microsoft Macintosh PowerPoint</Application>
  <PresentationFormat>Widescreen</PresentationFormat>
  <Paragraphs>188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70</cp:revision>
  <dcterms:created xsi:type="dcterms:W3CDTF">2022-02-14T06:08:26Z</dcterms:created>
  <dcterms:modified xsi:type="dcterms:W3CDTF">2023-03-24T02:08:18Z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